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27"/>
  </p:notesMasterIdLst>
  <p:sldIdLst>
    <p:sldId id="256" r:id="rId2"/>
    <p:sldId id="285" r:id="rId3"/>
    <p:sldId id="259" r:id="rId4"/>
    <p:sldId id="261" r:id="rId5"/>
    <p:sldId id="286" r:id="rId6"/>
    <p:sldId id="287" r:id="rId7"/>
    <p:sldId id="303" r:id="rId8"/>
    <p:sldId id="288" r:id="rId9"/>
    <p:sldId id="289" r:id="rId10"/>
    <p:sldId id="291" r:id="rId11"/>
    <p:sldId id="299" r:id="rId12"/>
    <p:sldId id="304" r:id="rId13"/>
    <p:sldId id="300" r:id="rId14"/>
    <p:sldId id="290" r:id="rId15"/>
    <p:sldId id="301" r:id="rId16"/>
    <p:sldId id="294" r:id="rId17"/>
    <p:sldId id="293" r:id="rId18"/>
    <p:sldId id="305" r:id="rId19"/>
    <p:sldId id="295" r:id="rId20"/>
    <p:sldId id="296" r:id="rId21"/>
    <p:sldId id="297" r:id="rId22"/>
    <p:sldId id="298" r:id="rId23"/>
    <p:sldId id="302" r:id="rId24"/>
    <p:sldId id="306" r:id="rId25"/>
    <p:sldId id="27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35C4B3-9E81-4D34-B0B4-4AB7BD89094F}">
  <a:tblStyle styleId="{6435C4B3-9E81-4D34-B0B4-4AB7BD8909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21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688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5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9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807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13" name="Google Shape;13;p3"/>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4343"/>
              </a:buClr>
              <a:buSzPts val="1400"/>
              <a:buFont typeface="Inconsolata"/>
              <a:buNone/>
              <a:defRPr>
                <a:solidFill>
                  <a:srgbClr val="434343"/>
                </a:solidFill>
                <a:latin typeface="Inconsolata"/>
                <a:ea typeface="Inconsolata"/>
                <a:cs typeface="Inconsolata"/>
                <a:sym typeface="Inconsolata"/>
              </a:defRPr>
            </a:lvl1pPr>
            <a:lvl2pPr lvl="1"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66375" y="642310"/>
            <a:ext cx="3966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6"/>
          <p:cNvSpPr txBox="1">
            <a:spLocks noGrp="1"/>
          </p:cNvSpPr>
          <p:nvPr>
            <p:ph type="body" idx="1"/>
          </p:nvPr>
        </p:nvSpPr>
        <p:spPr>
          <a:xfrm>
            <a:off x="866375" y="1609350"/>
            <a:ext cx="3966600" cy="2833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6"/>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a:solidFill>
                  <a:srgbClr val="7F6000"/>
                </a:solidFill>
                <a:latin typeface="Inconsolata"/>
                <a:ea typeface="Inconsolata"/>
                <a:cs typeface="Inconsolata"/>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axbotix.com/SelectionGuide/Selection-Guide.ht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Health Stick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E32E-2B49-4451-BFDC-078F08082861}"/>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92D50C19-139D-4D5A-9334-B3E4ED647278}"/>
              </a:ext>
            </a:extLst>
          </p:cNvPr>
          <p:cNvSpPr>
            <a:spLocks noGrp="1"/>
          </p:cNvSpPr>
          <p:nvPr>
            <p:ph type="body" idx="1"/>
          </p:nvPr>
        </p:nvSpPr>
        <p:spPr/>
        <p:txBody>
          <a:bodyPr/>
          <a:lstStyle/>
          <a:p>
            <a:r>
              <a:rPr lang="en-IN" dirty="0"/>
              <a:t>We implemented the pedometer using accelerometer MPU6050.</a:t>
            </a:r>
          </a:p>
          <a:p>
            <a:r>
              <a:rPr lang="en-IN" dirty="0"/>
              <a:t>By change in angle we predicts the number of steps travelled by the person.</a:t>
            </a:r>
          </a:p>
          <a:p>
            <a:r>
              <a:rPr lang="en-IN" dirty="0"/>
              <a:t>We have also include LDR (light dependent resistor) to differentiate between outdoor and indoor steps.</a:t>
            </a:r>
          </a:p>
        </p:txBody>
      </p:sp>
      <p:sp>
        <p:nvSpPr>
          <p:cNvPr id="4" name="Slide Number Placeholder 3">
            <a:extLst>
              <a:ext uri="{FF2B5EF4-FFF2-40B4-BE49-F238E27FC236}">
                <a16:creationId xmlns:a16="http://schemas.microsoft.com/office/drawing/2014/main" id="{DB5C4BBA-2B2F-4B33-8675-0D26B43488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122" name="Picture 2" descr="Image result for mpu6050">
            <a:extLst>
              <a:ext uri="{FF2B5EF4-FFF2-40B4-BE49-F238E27FC236}">
                <a16:creationId xmlns:a16="http://schemas.microsoft.com/office/drawing/2014/main" id="{80F5C892-99FE-464E-ADF2-508A15DA0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572" y="495300"/>
            <a:ext cx="1658679" cy="164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61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3985-F470-4949-B2E9-CD94F0AF9D0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87B319-C9F6-4EE4-9B20-124123315B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128B5B3-ABCF-4A36-8600-E6C25353F7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D3ABD05E-399A-4B8F-B554-001F2F51897F}"/>
              </a:ext>
            </a:extLst>
          </p:cNvPr>
          <p:cNvPicPr>
            <a:picLocks noChangeAspect="1"/>
          </p:cNvPicPr>
          <p:nvPr/>
        </p:nvPicPr>
        <p:blipFill>
          <a:blip r:embed="rId2"/>
          <a:stretch>
            <a:fillRect/>
          </a:stretch>
        </p:blipFill>
        <p:spPr>
          <a:xfrm>
            <a:off x="0" y="-1496291"/>
            <a:ext cx="9143999" cy="5143475"/>
          </a:xfrm>
          <a:prstGeom prst="rect">
            <a:avLst/>
          </a:prstGeom>
        </p:spPr>
      </p:pic>
    </p:spTree>
    <p:extLst>
      <p:ext uri="{BB962C8B-B14F-4D97-AF65-F5344CB8AC3E}">
        <p14:creationId xmlns:p14="http://schemas.microsoft.com/office/powerpoint/2010/main" val="185739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2EEF-5FDF-461C-8CEB-E0F0FDC5EFA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1CFE3C1-19CE-4206-8858-9D6014F28AF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AEE6E23-AFD0-4090-9F4B-EDE1678748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350F6FEF-0FAD-4CAC-9295-851F650F8D09}"/>
              </a:ext>
            </a:extLst>
          </p:cNvPr>
          <p:cNvPicPr>
            <a:picLocks noChangeAspect="1"/>
          </p:cNvPicPr>
          <p:nvPr/>
        </p:nvPicPr>
        <p:blipFill>
          <a:blip r:embed="rId2"/>
          <a:stretch>
            <a:fillRect/>
          </a:stretch>
        </p:blipFill>
        <p:spPr>
          <a:xfrm>
            <a:off x="0" y="0"/>
            <a:ext cx="9144000" cy="5143475"/>
          </a:xfrm>
          <a:prstGeom prst="rect">
            <a:avLst/>
          </a:prstGeom>
        </p:spPr>
      </p:pic>
    </p:spTree>
    <p:extLst>
      <p:ext uri="{BB962C8B-B14F-4D97-AF65-F5344CB8AC3E}">
        <p14:creationId xmlns:p14="http://schemas.microsoft.com/office/powerpoint/2010/main" val="370771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br>
              <a:rPr lang="en" dirty="0"/>
            </a:br>
            <a:r>
              <a:rPr lang="en" dirty="0"/>
              <a:t>Heart rate sen</a:t>
            </a:r>
            <a:r>
              <a:rPr lang="en-IN" dirty="0" err="1"/>
              <a:t>sor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3859413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51E-70D5-4F9C-B4F1-954E14DA98B8}"/>
              </a:ext>
            </a:extLst>
          </p:cNvPr>
          <p:cNvSpPr>
            <a:spLocks noGrp="1"/>
          </p:cNvSpPr>
          <p:nvPr>
            <p:ph type="title"/>
          </p:nvPr>
        </p:nvSpPr>
        <p:spPr/>
        <p:txBody>
          <a:bodyPr/>
          <a:lstStyle/>
          <a:p>
            <a:r>
              <a:rPr lang="en-IN" dirty="0"/>
              <a:t>Heart Rate Sensor</a:t>
            </a:r>
          </a:p>
        </p:txBody>
      </p:sp>
      <p:sp>
        <p:nvSpPr>
          <p:cNvPr id="3" name="Text Placeholder 2">
            <a:extLst>
              <a:ext uri="{FF2B5EF4-FFF2-40B4-BE49-F238E27FC236}">
                <a16:creationId xmlns:a16="http://schemas.microsoft.com/office/drawing/2014/main" id="{9B3B4C88-A53C-45B8-86FE-7B846B7F59C5}"/>
              </a:ext>
            </a:extLst>
          </p:cNvPr>
          <p:cNvSpPr>
            <a:spLocks noGrp="1"/>
          </p:cNvSpPr>
          <p:nvPr>
            <p:ph type="body" idx="1"/>
          </p:nvPr>
        </p:nvSpPr>
        <p:spPr/>
        <p:txBody>
          <a:bodyPr/>
          <a:lstStyle/>
          <a:p>
            <a:r>
              <a:rPr lang="en-US" dirty="0"/>
              <a:t>The </a:t>
            </a:r>
            <a:r>
              <a:rPr lang="en-US" b="1" dirty="0"/>
              <a:t>heart rate sensor</a:t>
            </a:r>
            <a:r>
              <a:rPr lang="en-US" dirty="0"/>
              <a:t> measures your </a:t>
            </a:r>
            <a:r>
              <a:rPr lang="en-US" b="1" dirty="0"/>
              <a:t>heart rate</a:t>
            </a:r>
            <a:r>
              <a:rPr lang="en-US" dirty="0"/>
              <a:t> in </a:t>
            </a:r>
            <a:r>
              <a:rPr lang="en-US" b="1" dirty="0"/>
              <a:t>Beats</a:t>
            </a:r>
            <a:r>
              <a:rPr lang="en-US" dirty="0"/>
              <a:t> per Minute using an optical LED light source and an LED light </a:t>
            </a:r>
            <a:r>
              <a:rPr lang="en-US" b="1" dirty="0"/>
              <a:t>sensor</a:t>
            </a:r>
            <a:r>
              <a:rPr lang="en-US" dirty="0"/>
              <a:t>. The light shines through your skin, and the </a:t>
            </a:r>
            <a:r>
              <a:rPr lang="en-US" b="1" dirty="0"/>
              <a:t>sensor</a:t>
            </a:r>
            <a:r>
              <a:rPr lang="en-US" dirty="0"/>
              <a:t> measures the amount of light that reflects back. The light reflections will vary as blood pulses under your skin past the light.</a:t>
            </a:r>
            <a:endParaRPr lang="en-IN" dirty="0"/>
          </a:p>
        </p:txBody>
      </p:sp>
      <p:sp>
        <p:nvSpPr>
          <p:cNvPr id="4" name="Slide Number Placeholder 3">
            <a:extLst>
              <a:ext uri="{FF2B5EF4-FFF2-40B4-BE49-F238E27FC236}">
                <a16:creationId xmlns:a16="http://schemas.microsoft.com/office/drawing/2014/main" id="{729E0B91-6D6C-4075-B3C6-2296AA5D4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FADC28C9-A030-49EC-B72D-20257090AC06}"/>
              </a:ext>
            </a:extLst>
          </p:cNvPr>
          <p:cNvPicPr>
            <a:picLocks noChangeAspect="1"/>
          </p:cNvPicPr>
          <p:nvPr/>
        </p:nvPicPr>
        <p:blipFill>
          <a:blip r:embed="rId2"/>
          <a:stretch>
            <a:fillRect/>
          </a:stretch>
        </p:blipFill>
        <p:spPr>
          <a:xfrm>
            <a:off x="6783571" y="487618"/>
            <a:ext cx="1669313" cy="1690577"/>
          </a:xfrm>
          <a:prstGeom prst="rect">
            <a:avLst/>
          </a:prstGeom>
        </p:spPr>
      </p:pic>
    </p:spTree>
    <p:extLst>
      <p:ext uri="{BB962C8B-B14F-4D97-AF65-F5344CB8AC3E}">
        <p14:creationId xmlns:p14="http://schemas.microsoft.com/office/powerpoint/2010/main" val="2838469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665A-DD4C-4EA4-8542-5C368D4B1B1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ACA7DD-9885-4172-ABCD-21D83E6160F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E719E71-A612-4C40-8069-CC576876B4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DBDDE8E7-D2DC-41CE-818F-9F3EC1204E76}"/>
              </a:ext>
            </a:extLst>
          </p:cNvPr>
          <p:cNvPicPr>
            <a:picLocks noChangeAspect="1"/>
          </p:cNvPicPr>
          <p:nvPr/>
        </p:nvPicPr>
        <p:blipFill>
          <a:blip r:embed="rId2"/>
          <a:stretch>
            <a:fillRect/>
          </a:stretch>
        </p:blipFill>
        <p:spPr>
          <a:xfrm>
            <a:off x="0" y="25"/>
            <a:ext cx="9144000" cy="5143475"/>
          </a:xfrm>
          <a:prstGeom prst="rect">
            <a:avLst/>
          </a:prstGeom>
        </p:spPr>
      </p:pic>
    </p:spTree>
    <p:extLst>
      <p:ext uri="{BB962C8B-B14F-4D97-AF65-F5344CB8AC3E}">
        <p14:creationId xmlns:p14="http://schemas.microsoft.com/office/powerpoint/2010/main" val="3401456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IN" dirty="0"/>
              <a:t>Emergency Syringe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961999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5B0-0B9F-45C1-8D3D-8F48C76C8613}"/>
              </a:ext>
            </a:extLst>
          </p:cNvPr>
          <p:cNvSpPr>
            <a:spLocks noGrp="1"/>
          </p:cNvSpPr>
          <p:nvPr>
            <p:ph type="title"/>
          </p:nvPr>
        </p:nvSpPr>
        <p:spPr/>
        <p:txBody>
          <a:bodyPr/>
          <a:lstStyle/>
          <a:p>
            <a:r>
              <a:rPr lang="en-IN" dirty="0"/>
              <a:t>Emergency Syringe</a:t>
            </a:r>
          </a:p>
        </p:txBody>
      </p:sp>
      <p:sp>
        <p:nvSpPr>
          <p:cNvPr id="3" name="Text Placeholder 2">
            <a:extLst>
              <a:ext uri="{FF2B5EF4-FFF2-40B4-BE49-F238E27FC236}">
                <a16:creationId xmlns:a16="http://schemas.microsoft.com/office/drawing/2014/main" id="{9A543793-10C7-4092-875B-78B2E3A99A01}"/>
              </a:ext>
            </a:extLst>
          </p:cNvPr>
          <p:cNvSpPr>
            <a:spLocks noGrp="1"/>
          </p:cNvSpPr>
          <p:nvPr>
            <p:ph type="body" idx="1"/>
          </p:nvPr>
        </p:nvSpPr>
        <p:spPr/>
        <p:txBody>
          <a:bodyPr/>
          <a:lstStyle/>
          <a:p>
            <a:r>
              <a:rPr lang="en-IN" dirty="0"/>
              <a:t>We have include a syringe connected to servo motor. The main idea behind this syringe is to provide first aid in case of heart attack to the patient.</a:t>
            </a:r>
          </a:p>
          <a:p>
            <a:r>
              <a:rPr lang="en-IN" dirty="0"/>
              <a:t>The servo motor receives data from the heart rate sensor. In case the heart rate is abnormal the servo motor rotates and drug is injected into the patient.</a:t>
            </a:r>
          </a:p>
          <a:p>
            <a:r>
              <a:rPr lang="en-IN" dirty="0"/>
              <a:t>The syringe consist of a drug to stop heart attack.</a:t>
            </a:r>
          </a:p>
        </p:txBody>
      </p:sp>
      <p:sp>
        <p:nvSpPr>
          <p:cNvPr id="4" name="Slide Number Placeholder 3">
            <a:extLst>
              <a:ext uri="{FF2B5EF4-FFF2-40B4-BE49-F238E27FC236}">
                <a16:creationId xmlns:a16="http://schemas.microsoft.com/office/drawing/2014/main" id="{9DCD9AA7-EC00-4659-9946-0936218E4F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92928031-16A9-4B5E-A857-E8B1EE7F5DB9}"/>
              </a:ext>
            </a:extLst>
          </p:cNvPr>
          <p:cNvPicPr>
            <a:picLocks noChangeAspect="1"/>
          </p:cNvPicPr>
          <p:nvPr/>
        </p:nvPicPr>
        <p:blipFill>
          <a:blip r:embed="rId2"/>
          <a:stretch>
            <a:fillRect/>
          </a:stretch>
        </p:blipFill>
        <p:spPr>
          <a:xfrm>
            <a:off x="6783572" y="489098"/>
            <a:ext cx="1658679" cy="1701210"/>
          </a:xfrm>
          <a:prstGeom prst="rect">
            <a:avLst/>
          </a:prstGeom>
        </p:spPr>
      </p:pic>
    </p:spTree>
    <p:extLst>
      <p:ext uri="{BB962C8B-B14F-4D97-AF65-F5344CB8AC3E}">
        <p14:creationId xmlns:p14="http://schemas.microsoft.com/office/powerpoint/2010/main" val="95503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BAF3-D081-48C6-9E28-2C046C0692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DD5D0AC-CB8B-4A59-B45C-8130104EF71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A565DC2-5590-4535-AC78-57DD46BC0A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D062C4EF-6DF0-4A1F-B869-7021B72C3E4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76815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IN" dirty="0"/>
              <a:t>Bluetooth Module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97596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361-E37A-48CC-A534-7A99F7E9FFD9}"/>
              </a:ext>
            </a:extLst>
          </p:cNvPr>
          <p:cNvSpPr>
            <a:spLocks noGrp="1"/>
          </p:cNvSpPr>
          <p:nvPr>
            <p:ph type="title"/>
          </p:nvPr>
        </p:nvSpPr>
        <p:spPr/>
        <p:txBody>
          <a:bodyPr/>
          <a:lstStyle/>
          <a:p>
            <a:r>
              <a:rPr lang="en-IN" dirty="0"/>
              <a:t>Health Stick</a:t>
            </a:r>
          </a:p>
        </p:txBody>
      </p:sp>
      <p:sp>
        <p:nvSpPr>
          <p:cNvPr id="3" name="Text Placeholder 2">
            <a:extLst>
              <a:ext uri="{FF2B5EF4-FFF2-40B4-BE49-F238E27FC236}">
                <a16:creationId xmlns:a16="http://schemas.microsoft.com/office/drawing/2014/main" id="{DA466BB0-8A8A-4460-B912-1157DF1A68BE}"/>
              </a:ext>
            </a:extLst>
          </p:cNvPr>
          <p:cNvSpPr>
            <a:spLocks noGrp="1"/>
          </p:cNvSpPr>
          <p:nvPr>
            <p:ph type="body" idx="1"/>
          </p:nvPr>
        </p:nvSpPr>
        <p:spPr/>
        <p:txBody>
          <a:bodyPr/>
          <a:lstStyle/>
          <a:p>
            <a:r>
              <a:rPr lang="en-IN" dirty="0"/>
              <a:t>Health stick is a collection of several devices use for monitoring the health of a person. It consists of </a:t>
            </a:r>
          </a:p>
          <a:p>
            <a:pPr marL="482600" indent="-342900">
              <a:buFont typeface="+mj-lt"/>
              <a:buAutoNum type="arabicPeriod"/>
            </a:pPr>
            <a:r>
              <a:rPr lang="en-IN" dirty="0"/>
              <a:t>Ultrasonic obstacle detector</a:t>
            </a:r>
          </a:p>
          <a:p>
            <a:pPr marL="482600" indent="-342900">
              <a:buFont typeface="+mj-lt"/>
              <a:buAutoNum type="arabicPeriod"/>
            </a:pPr>
            <a:r>
              <a:rPr lang="en-IN" dirty="0"/>
              <a:t>Pedometer</a:t>
            </a:r>
          </a:p>
          <a:p>
            <a:pPr marL="482600" indent="-342900">
              <a:buFont typeface="+mj-lt"/>
              <a:buAutoNum type="arabicPeriod"/>
            </a:pPr>
            <a:r>
              <a:rPr lang="en-IN" dirty="0"/>
              <a:t>Heart rate sensor</a:t>
            </a:r>
          </a:p>
          <a:p>
            <a:pPr marL="482600" indent="-342900">
              <a:buFont typeface="+mj-lt"/>
              <a:buAutoNum type="arabicPeriod"/>
            </a:pPr>
            <a:r>
              <a:rPr lang="en-IN" dirty="0"/>
              <a:t>Emergency syringe (for heart sensitive patients)</a:t>
            </a:r>
          </a:p>
          <a:p>
            <a:pPr marL="48260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B4A88C85-7081-43EA-ADBD-5279D38075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8" name="Picture 7">
            <a:extLst>
              <a:ext uri="{FF2B5EF4-FFF2-40B4-BE49-F238E27FC236}">
                <a16:creationId xmlns:a16="http://schemas.microsoft.com/office/drawing/2014/main" id="{B58D79AF-3CF0-4347-BA95-3DE844CA3CB3}"/>
              </a:ext>
            </a:extLst>
          </p:cNvPr>
          <p:cNvPicPr>
            <a:picLocks noChangeAspect="1"/>
          </p:cNvPicPr>
          <p:nvPr/>
        </p:nvPicPr>
        <p:blipFill>
          <a:blip r:embed="rId2"/>
          <a:stretch>
            <a:fillRect/>
          </a:stretch>
        </p:blipFill>
        <p:spPr>
          <a:xfrm>
            <a:off x="4944140" y="-25"/>
            <a:ext cx="4199860" cy="5143500"/>
          </a:xfrm>
          <a:prstGeom prst="rect">
            <a:avLst/>
          </a:prstGeom>
        </p:spPr>
      </p:pic>
    </p:spTree>
    <p:extLst>
      <p:ext uri="{BB962C8B-B14F-4D97-AF65-F5344CB8AC3E}">
        <p14:creationId xmlns:p14="http://schemas.microsoft.com/office/powerpoint/2010/main" val="3007601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5B0-0B9F-45C1-8D3D-8F48C76C8613}"/>
              </a:ext>
            </a:extLst>
          </p:cNvPr>
          <p:cNvSpPr>
            <a:spLocks noGrp="1"/>
          </p:cNvSpPr>
          <p:nvPr>
            <p:ph type="title"/>
          </p:nvPr>
        </p:nvSpPr>
        <p:spPr/>
        <p:txBody>
          <a:bodyPr/>
          <a:lstStyle/>
          <a:p>
            <a:r>
              <a:rPr lang="en-IN" dirty="0"/>
              <a:t>Bluetooth Module</a:t>
            </a:r>
          </a:p>
        </p:txBody>
      </p:sp>
      <p:sp>
        <p:nvSpPr>
          <p:cNvPr id="3" name="Text Placeholder 2">
            <a:extLst>
              <a:ext uri="{FF2B5EF4-FFF2-40B4-BE49-F238E27FC236}">
                <a16:creationId xmlns:a16="http://schemas.microsoft.com/office/drawing/2014/main" id="{9A543793-10C7-4092-875B-78B2E3A99A01}"/>
              </a:ext>
            </a:extLst>
          </p:cNvPr>
          <p:cNvSpPr>
            <a:spLocks noGrp="1"/>
          </p:cNvSpPr>
          <p:nvPr>
            <p:ph type="body" idx="1"/>
          </p:nvPr>
        </p:nvSpPr>
        <p:spPr/>
        <p:txBody>
          <a:bodyPr/>
          <a:lstStyle/>
          <a:p>
            <a:r>
              <a:rPr lang="en-US" dirty="0"/>
              <a:t>A </a:t>
            </a:r>
            <a:r>
              <a:rPr lang="en-US" b="1" dirty="0" err="1"/>
              <a:t>BlueTooth</a:t>
            </a:r>
            <a:r>
              <a:rPr lang="en-US" b="1" dirty="0"/>
              <a:t> module</a:t>
            </a:r>
            <a:r>
              <a:rPr lang="en-US" dirty="0"/>
              <a:t> is usually a hardware component that provides. a wireless product to work with the computer; or in some cases, the. </a:t>
            </a:r>
            <a:r>
              <a:rPr lang="en-US" b="1" dirty="0" err="1"/>
              <a:t>bluetooth</a:t>
            </a:r>
            <a:r>
              <a:rPr lang="en-US" dirty="0"/>
              <a:t> may be an accessory or peripheral, or a wireless headphone. or other product (such as cellphones can use.)</a:t>
            </a:r>
            <a:r>
              <a:rPr lang="en-IN" dirty="0"/>
              <a:t>.</a:t>
            </a:r>
          </a:p>
        </p:txBody>
      </p:sp>
      <p:sp>
        <p:nvSpPr>
          <p:cNvPr id="4" name="Slide Number Placeholder 3">
            <a:extLst>
              <a:ext uri="{FF2B5EF4-FFF2-40B4-BE49-F238E27FC236}">
                <a16:creationId xmlns:a16="http://schemas.microsoft.com/office/drawing/2014/main" id="{9DCD9AA7-EC00-4659-9946-0936218E4F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6146" name="Picture 2" descr="Image result for bluetooth module">
            <a:extLst>
              <a:ext uri="{FF2B5EF4-FFF2-40B4-BE49-F238E27FC236}">
                <a16:creationId xmlns:a16="http://schemas.microsoft.com/office/drawing/2014/main" id="{AAB044C2-BD9C-4B92-B5B0-37EF203C8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941" y="478465"/>
            <a:ext cx="1690576" cy="172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4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IN" dirty="0"/>
              <a:t>MIT app Inventor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4133762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5B0-0B9F-45C1-8D3D-8F48C76C8613}"/>
              </a:ext>
            </a:extLst>
          </p:cNvPr>
          <p:cNvSpPr>
            <a:spLocks noGrp="1"/>
          </p:cNvSpPr>
          <p:nvPr>
            <p:ph type="title"/>
          </p:nvPr>
        </p:nvSpPr>
        <p:spPr/>
        <p:txBody>
          <a:bodyPr/>
          <a:lstStyle/>
          <a:p>
            <a:r>
              <a:rPr lang="en-IN" dirty="0"/>
              <a:t>MIT APP INVENTOR</a:t>
            </a:r>
          </a:p>
        </p:txBody>
      </p:sp>
      <p:sp>
        <p:nvSpPr>
          <p:cNvPr id="3" name="Text Placeholder 2">
            <a:extLst>
              <a:ext uri="{FF2B5EF4-FFF2-40B4-BE49-F238E27FC236}">
                <a16:creationId xmlns:a16="http://schemas.microsoft.com/office/drawing/2014/main" id="{9A543793-10C7-4092-875B-78B2E3A99A01}"/>
              </a:ext>
            </a:extLst>
          </p:cNvPr>
          <p:cNvSpPr>
            <a:spLocks noGrp="1"/>
          </p:cNvSpPr>
          <p:nvPr>
            <p:ph type="body" idx="1"/>
          </p:nvPr>
        </p:nvSpPr>
        <p:spPr/>
        <p:txBody>
          <a:bodyPr/>
          <a:lstStyle/>
          <a:p>
            <a:r>
              <a:rPr lang="en-IN" dirty="0"/>
              <a:t>We have used MIT app inventor to create an app for our health stick.</a:t>
            </a:r>
          </a:p>
          <a:p>
            <a:r>
              <a:rPr lang="en-IN" dirty="0"/>
              <a:t>Using this app the doctor can monitor the condition of the patient.</a:t>
            </a:r>
          </a:p>
        </p:txBody>
      </p:sp>
      <p:sp>
        <p:nvSpPr>
          <p:cNvPr id="4" name="Slide Number Placeholder 3">
            <a:extLst>
              <a:ext uri="{FF2B5EF4-FFF2-40B4-BE49-F238E27FC236}">
                <a16:creationId xmlns:a16="http://schemas.microsoft.com/office/drawing/2014/main" id="{9DCD9AA7-EC00-4659-9946-0936218E4F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7170" name="Picture 2" descr="Image result for mit app inventor">
            <a:extLst>
              <a:ext uri="{FF2B5EF4-FFF2-40B4-BE49-F238E27FC236}">
                <a16:creationId xmlns:a16="http://schemas.microsoft.com/office/drawing/2014/main" id="{97BD46F6-D434-4623-90DD-C313FF7DE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940" y="499730"/>
            <a:ext cx="1658679" cy="174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8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1BB6-F2D5-4C28-BA3D-2E86668DE01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591220A-5664-463B-9413-7AAEFE05162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54CD66-C25E-442E-A6E7-7BFBCF3CFB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6" name="Picture 5">
            <a:extLst>
              <a:ext uri="{FF2B5EF4-FFF2-40B4-BE49-F238E27FC236}">
                <a16:creationId xmlns:a16="http://schemas.microsoft.com/office/drawing/2014/main" id="{2FBFEA4C-ED76-4BFA-A49C-C8D5394ECA78}"/>
              </a:ext>
            </a:extLst>
          </p:cNvPr>
          <p:cNvPicPr>
            <a:picLocks noChangeAspect="1"/>
          </p:cNvPicPr>
          <p:nvPr/>
        </p:nvPicPr>
        <p:blipFill>
          <a:blip r:embed="rId2"/>
          <a:stretch>
            <a:fillRect/>
          </a:stretch>
        </p:blipFill>
        <p:spPr>
          <a:xfrm>
            <a:off x="2902688" y="0"/>
            <a:ext cx="3221665" cy="5143500"/>
          </a:xfrm>
          <a:prstGeom prst="rect">
            <a:avLst/>
          </a:prstGeom>
        </p:spPr>
      </p:pic>
      <p:pic>
        <p:nvPicPr>
          <p:cNvPr id="8" name="Picture 7">
            <a:extLst>
              <a:ext uri="{FF2B5EF4-FFF2-40B4-BE49-F238E27FC236}">
                <a16:creationId xmlns:a16="http://schemas.microsoft.com/office/drawing/2014/main" id="{44BBF568-E3B8-481A-B893-759B48260EF3}"/>
              </a:ext>
            </a:extLst>
          </p:cNvPr>
          <p:cNvPicPr>
            <a:picLocks noChangeAspect="1"/>
          </p:cNvPicPr>
          <p:nvPr/>
        </p:nvPicPr>
        <p:blipFill>
          <a:blip r:embed="rId3"/>
          <a:stretch>
            <a:fillRect/>
          </a:stretch>
        </p:blipFill>
        <p:spPr>
          <a:xfrm>
            <a:off x="6124353" y="0"/>
            <a:ext cx="3083172" cy="5143500"/>
          </a:xfrm>
          <a:prstGeom prst="rect">
            <a:avLst/>
          </a:prstGeom>
        </p:spPr>
      </p:pic>
      <p:pic>
        <p:nvPicPr>
          <p:cNvPr id="10" name="Picture 9">
            <a:extLst>
              <a:ext uri="{FF2B5EF4-FFF2-40B4-BE49-F238E27FC236}">
                <a16:creationId xmlns:a16="http://schemas.microsoft.com/office/drawing/2014/main" id="{C1136FFE-070F-4AA2-912B-90CAD76D876E}"/>
              </a:ext>
            </a:extLst>
          </p:cNvPr>
          <p:cNvPicPr>
            <a:picLocks noChangeAspect="1"/>
          </p:cNvPicPr>
          <p:nvPr/>
        </p:nvPicPr>
        <p:blipFill>
          <a:blip r:embed="rId4"/>
          <a:stretch>
            <a:fillRect/>
          </a:stretch>
        </p:blipFill>
        <p:spPr>
          <a:xfrm>
            <a:off x="0" y="-25"/>
            <a:ext cx="2902688" cy="5143500"/>
          </a:xfrm>
          <a:prstGeom prst="rect">
            <a:avLst/>
          </a:prstGeom>
        </p:spPr>
      </p:pic>
    </p:spTree>
    <p:extLst>
      <p:ext uri="{BB962C8B-B14F-4D97-AF65-F5344CB8AC3E}">
        <p14:creationId xmlns:p14="http://schemas.microsoft.com/office/powerpoint/2010/main" val="345211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CA15-CEDA-4F21-B97C-ACE97AA43D6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49A4851-D118-4D86-8136-4CDEAF8B3CA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ADB904C-EF55-4EED-8379-3640B917D3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C34AF1A8-0411-4A28-A71C-D8973EACECC1}"/>
              </a:ext>
            </a:extLst>
          </p:cNvPr>
          <p:cNvPicPr>
            <a:picLocks noChangeAspect="1"/>
          </p:cNvPicPr>
          <p:nvPr/>
        </p:nvPicPr>
        <p:blipFill>
          <a:blip r:embed="rId2"/>
          <a:stretch>
            <a:fillRect/>
          </a:stretch>
        </p:blipFill>
        <p:spPr>
          <a:xfrm>
            <a:off x="6124353" y="-22620"/>
            <a:ext cx="3019647" cy="5166119"/>
          </a:xfrm>
          <a:prstGeom prst="rect">
            <a:avLst/>
          </a:prstGeom>
        </p:spPr>
      </p:pic>
      <p:pic>
        <p:nvPicPr>
          <p:cNvPr id="7" name="Picture 6">
            <a:extLst>
              <a:ext uri="{FF2B5EF4-FFF2-40B4-BE49-F238E27FC236}">
                <a16:creationId xmlns:a16="http://schemas.microsoft.com/office/drawing/2014/main" id="{4B30BFDC-04D5-4124-9C79-B563376CCC4B}"/>
              </a:ext>
            </a:extLst>
          </p:cNvPr>
          <p:cNvPicPr>
            <a:picLocks noChangeAspect="1"/>
          </p:cNvPicPr>
          <p:nvPr/>
        </p:nvPicPr>
        <p:blipFill>
          <a:blip r:embed="rId3"/>
          <a:stretch>
            <a:fillRect/>
          </a:stretch>
        </p:blipFill>
        <p:spPr>
          <a:xfrm>
            <a:off x="0" y="1"/>
            <a:ext cx="6124228" cy="3487478"/>
          </a:xfrm>
          <a:prstGeom prst="rect">
            <a:avLst/>
          </a:prstGeom>
        </p:spPr>
      </p:pic>
      <p:pic>
        <p:nvPicPr>
          <p:cNvPr id="8" name="Picture 7">
            <a:extLst>
              <a:ext uri="{FF2B5EF4-FFF2-40B4-BE49-F238E27FC236}">
                <a16:creationId xmlns:a16="http://schemas.microsoft.com/office/drawing/2014/main" id="{F307B7CB-80E9-4E0C-B1E1-04D764EB485D}"/>
              </a:ext>
            </a:extLst>
          </p:cNvPr>
          <p:cNvPicPr>
            <a:picLocks noChangeAspect="1"/>
          </p:cNvPicPr>
          <p:nvPr/>
        </p:nvPicPr>
        <p:blipFill>
          <a:blip r:embed="rId4"/>
          <a:stretch>
            <a:fillRect/>
          </a:stretch>
        </p:blipFill>
        <p:spPr>
          <a:xfrm>
            <a:off x="0" y="3487478"/>
            <a:ext cx="6124228" cy="1656021"/>
          </a:xfrm>
          <a:prstGeom prst="rect">
            <a:avLst/>
          </a:prstGeom>
        </p:spPr>
      </p:pic>
    </p:spTree>
    <p:extLst>
      <p:ext uri="{BB962C8B-B14F-4D97-AF65-F5344CB8AC3E}">
        <p14:creationId xmlns:p14="http://schemas.microsoft.com/office/powerpoint/2010/main" val="3583183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62" name="Google Shape;262;p39"/>
          <p:cNvSpPr txBox="1">
            <a:spLocks noGrp="1"/>
          </p:cNvSpPr>
          <p:nvPr>
            <p:ph type="title" idx="4294967295"/>
          </p:nvPr>
        </p:nvSpPr>
        <p:spPr>
          <a:xfrm>
            <a:off x="866375" y="637954"/>
            <a:ext cx="3966600" cy="25199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264" name="Google Shape;264;p39"/>
          <p:cNvSpPr/>
          <p:nvPr/>
        </p:nvSpPr>
        <p:spPr>
          <a:xfrm>
            <a:off x="5875463" y="1578259"/>
            <a:ext cx="1934246" cy="1786513"/>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Ultrasonic Obstacle </a:t>
            </a:r>
            <a:br>
              <a:rPr lang="en" dirty="0"/>
            </a:br>
            <a:r>
              <a:rPr lang="en" dirty="0"/>
              <a:t>Detector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21"/>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p>
            <a:r>
              <a:rPr lang="en-US" b="1" dirty="0"/>
              <a:t>What is an ultrasonic sensor?</a:t>
            </a:r>
          </a:p>
          <a:p>
            <a:r>
              <a:rPr lang="en-US" dirty="0"/>
              <a:t>An ultrasonic sensor is an instrument that measures the distance to an object using ultrasonic sound waves.</a:t>
            </a:r>
          </a:p>
          <a:p>
            <a:r>
              <a:rPr lang="en-US" dirty="0"/>
              <a:t>An ultrasonic sensor uses a transducer to send and receive ultrasonic pulses that relay back information about an object’s proximity.  </a:t>
            </a:r>
          </a:p>
          <a:p>
            <a:r>
              <a:rPr lang="en-US" dirty="0"/>
              <a:t>High-frequency sound waves reflect from boundaries to produce distinct echo patterns.</a:t>
            </a:r>
          </a:p>
          <a:p>
            <a:pPr marL="139700" lvl="0" indent="0" algn="l" rtl="0">
              <a:spcBef>
                <a:spcPts val="0"/>
              </a:spcBef>
              <a:spcAft>
                <a:spcPts val="0"/>
              </a:spcAft>
              <a:buSzPts val="1400"/>
              <a:buNone/>
            </a:pPr>
            <a:endParaRPr dirty="0"/>
          </a:p>
        </p:txBody>
      </p:sp>
      <p:sp>
        <p:nvSpPr>
          <p:cNvPr id="95" name="Google Shape;95;p21"/>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Image result for ultrasonic sensor">
            <a:extLst>
              <a:ext uri="{FF2B5EF4-FFF2-40B4-BE49-F238E27FC236}">
                <a16:creationId xmlns:a16="http://schemas.microsoft.com/office/drawing/2014/main" id="{83477367-77C0-4274-8EF3-D4257F85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940" y="511249"/>
            <a:ext cx="1637415" cy="186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3297A7-3727-4A1C-B9AB-D5EBDA5E1638}"/>
              </a:ext>
            </a:extLst>
          </p:cNvPr>
          <p:cNvSpPr>
            <a:spLocks noGrp="1"/>
          </p:cNvSpPr>
          <p:nvPr>
            <p:ph type="body" idx="1"/>
          </p:nvPr>
        </p:nvSpPr>
        <p:spPr>
          <a:xfrm>
            <a:off x="866375" y="457200"/>
            <a:ext cx="5626200" cy="3561907"/>
          </a:xfrm>
        </p:spPr>
        <p:txBody>
          <a:bodyPr/>
          <a:lstStyle/>
          <a:p>
            <a:pPr marL="139700" indent="0">
              <a:buNone/>
            </a:pPr>
            <a:r>
              <a:rPr lang="en-US" b="1" dirty="0"/>
              <a:t>How Ultrasonic Sensors Work.</a:t>
            </a:r>
          </a:p>
          <a:p>
            <a:r>
              <a:rPr lang="en-US" sz="1600" dirty="0"/>
              <a:t>Ultrasonic sound vibrates at a frequency above the range of human hearing.  </a:t>
            </a:r>
          </a:p>
          <a:p>
            <a:r>
              <a:rPr lang="en-US" sz="1600" dirty="0"/>
              <a:t>Transducers are the microphones used to receive and send the ultrasonic sound. </a:t>
            </a:r>
          </a:p>
          <a:p>
            <a:r>
              <a:rPr lang="en-US" sz="1600" dirty="0"/>
              <a:t>Our </a:t>
            </a:r>
            <a:r>
              <a:rPr lang="en-US" sz="1600" dirty="0">
                <a:hlinkClick r:id="rId2"/>
              </a:rPr>
              <a:t>ultrasonic sensors</a:t>
            </a:r>
            <a:r>
              <a:rPr lang="en-US" sz="1600" dirty="0"/>
              <a:t>, like many others, use a single transducer to send a pulse and to receive the echo.  The sensor determines the distance to a target by measuring time lapses between the sending and receiving of the ultrasonic pulse.</a:t>
            </a:r>
          </a:p>
          <a:p>
            <a:r>
              <a:rPr lang="en-US" sz="1600" dirty="0"/>
              <a:t>The working principle of this module is simple.  It sends an ultrasonic pulse out at 40kHz which travels through the air and if there is an obstacle or object, it will bounce back to the sensor.  By calculating the travel time and the speed of sound, the distance can be calculated.  </a:t>
            </a:r>
          </a:p>
          <a:p>
            <a:endParaRPr lang="en-IN" dirty="0"/>
          </a:p>
        </p:txBody>
      </p:sp>
      <p:sp>
        <p:nvSpPr>
          <p:cNvPr id="4" name="Slide Number Placeholder 3">
            <a:extLst>
              <a:ext uri="{FF2B5EF4-FFF2-40B4-BE49-F238E27FC236}">
                <a16:creationId xmlns:a16="http://schemas.microsoft.com/office/drawing/2014/main" id="{267CACB1-6F38-4938-B6D8-E14DB1BEC8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2E45AB34-944C-4456-8E0C-E2E2315B5A65}"/>
              </a:ext>
            </a:extLst>
          </p:cNvPr>
          <p:cNvPicPr>
            <a:picLocks noChangeAspect="1"/>
          </p:cNvPicPr>
          <p:nvPr/>
        </p:nvPicPr>
        <p:blipFill>
          <a:blip r:embed="rId3"/>
          <a:stretch>
            <a:fillRect/>
          </a:stretch>
        </p:blipFill>
        <p:spPr>
          <a:xfrm>
            <a:off x="6230679" y="328834"/>
            <a:ext cx="2485346" cy="2148553"/>
          </a:xfrm>
          <a:prstGeom prst="rect">
            <a:avLst/>
          </a:prstGeom>
        </p:spPr>
      </p:pic>
    </p:spTree>
    <p:extLst>
      <p:ext uri="{BB962C8B-B14F-4D97-AF65-F5344CB8AC3E}">
        <p14:creationId xmlns:p14="http://schemas.microsoft.com/office/powerpoint/2010/main" val="99174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51E-70D5-4F9C-B4F1-954E14DA98B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3B4C88-A53C-45B8-86FE-7B846B7F59C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29E0B91-6D6C-4075-B3C6-2296AA5D4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5B0072D3-BADF-4BC8-8E2F-5C4D39B18907}"/>
              </a:ext>
            </a:extLst>
          </p:cNvPr>
          <p:cNvPicPr>
            <a:picLocks noChangeAspect="1"/>
          </p:cNvPicPr>
          <p:nvPr/>
        </p:nvPicPr>
        <p:blipFill>
          <a:blip r:embed="rId2"/>
          <a:stretch>
            <a:fillRect/>
          </a:stretch>
        </p:blipFill>
        <p:spPr>
          <a:xfrm>
            <a:off x="0" y="10391"/>
            <a:ext cx="9144000" cy="5143475"/>
          </a:xfrm>
          <a:prstGeom prst="rect">
            <a:avLst/>
          </a:prstGeom>
        </p:spPr>
      </p:pic>
    </p:spTree>
    <p:extLst>
      <p:ext uri="{BB962C8B-B14F-4D97-AF65-F5344CB8AC3E}">
        <p14:creationId xmlns:p14="http://schemas.microsoft.com/office/powerpoint/2010/main" val="39186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0BE3-85C6-4D14-956A-33F9AA20AFB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BBB9526-1B8B-4305-96EF-9ECB410FB59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7BF1D52-6862-4383-A442-05DBB246AE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0438AD56-0DD9-4A56-B9FF-779767E122B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3857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IN" dirty="0"/>
              <a:t>Pedometer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31666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51E-70D5-4F9C-B4F1-954E14DA98B8}"/>
              </a:ext>
            </a:extLst>
          </p:cNvPr>
          <p:cNvSpPr>
            <a:spLocks noGrp="1"/>
          </p:cNvSpPr>
          <p:nvPr>
            <p:ph type="title"/>
          </p:nvPr>
        </p:nvSpPr>
        <p:spPr/>
        <p:txBody>
          <a:bodyPr/>
          <a:lstStyle/>
          <a:p>
            <a:r>
              <a:rPr lang="en-IN" dirty="0"/>
              <a:t>What is Pedometer</a:t>
            </a:r>
          </a:p>
        </p:txBody>
      </p:sp>
      <p:sp>
        <p:nvSpPr>
          <p:cNvPr id="3" name="Text Placeholder 2">
            <a:extLst>
              <a:ext uri="{FF2B5EF4-FFF2-40B4-BE49-F238E27FC236}">
                <a16:creationId xmlns:a16="http://schemas.microsoft.com/office/drawing/2014/main" id="{9B3B4C88-A53C-45B8-86FE-7B846B7F59C5}"/>
              </a:ext>
            </a:extLst>
          </p:cNvPr>
          <p:cNvSpPr>
            <a:spLocks noGrp="1"/>
          </p:cNvSpPr>
          <p:nvPr>
            <p:ph type="body" idx="1"/>
          </p:nvPr>
        </p:nvSpPr>
        <p:spPr/>
        <p:txBody>
          <a:bodyPr/>
          <a:lstStyle/>
          <a:p>
            <a:r>
              <a:rPr lang="en-US" dirty="0"/>
              <a:t>A </a:t>
            </a:r>
            <a:r>
              <a:rPr lang="en-US" b="1" dirty="0"/>
              <a:t>pedometer</a:t>
            </a:r>
            <a:r>
              <a:rPr lang="en-US" dirty="0"/>
              <a:t> is a small device that counts the number of steps you take. It is also called a step counter. Some </a:t>
            </a:r>
            <a:r>
              <a:rPr lang="en-US" b="1" dirty="0"/>
              <a:t>pedometers</a:t>
            </a:r>
            <a:r>
              <a:rPr lang="en-US" dirty="0"/>
              <a:t> also tell you how far you've walked in miles or how many calories you've burned. But mile and calorie readings are estimates and may not be accurate.</a:t>
            </a:r>
            <a:endParaRPr lang="en-IN" dirty="0"/>
          </a:p>
        </p:txBody>
      </p:sp>
      <p:sp>
        <p:nvSpPr>
          <p:cNvPr id="4" name="Slide Number Placeholder 3">
            <a:extLst>
              <a:ext uri="{FF2B5EF4-FFF2-40B4-BE49-F238E27FC236}">
                <a16:creationId xmlns:a16="http://schemas.microsoft.com/office/drawing/2014/main" id="{729E0B91-6D6C-4075-B3C6-2296AA5D4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3074" name="Picture 2" descr="Image result for pedometer definition">
            <a:extLst>
              <a:ext uri="{FF2B5EF4-FFF2-40B4-BE49-F238E27FC236}">
                <a16:creationId xmlns:a16="http://schemas.microsoft.com/office/drawing/2014/main" id="{2A283AAD-C99C-416F-B2C4-8CBBC2198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469" y="485261"/>
            <a:ext cx="1637413" cy="167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83652"/>
      </p:ext>
    </p:extLst>
  </p:cSld>
  <p:clrMapOvr>
    <a:masterClrMapping/>
  </p:clrMapOvr>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589</Words>
  <Application>Microsoft Office PowerPoint</Application>
  <PresentationFormat>On-screen Show (16:9)</PresentationFormat>
  <Paragraphs>63</Paragraphs>
  <Slides>25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Inconsolata</vt:lpstr>
      <vt:lpstr>Pangolin</vt:lpstr>
      <vt:lpstr>Jaques template</vt:lpstr>
      <vt:lpstr>Health Stick </vt:lpstr>
      <vt:lpstr>Health Stick</vt:lpstr>
      <vt:lpstr>1. Ultrasonic Obstacle  Detector</vt:lpstr>
      <vt:lpstr>PowerPoint Presentation</vt:lpstr>
      <vt:lpstr>PowerPoint Presentation</vt:lpstr>
      <vt:lpstr>PowerPoint Presentation</vt:lpstr>
      <vt:lpstr>PowerPoint Presentation</vt:lpstr>
      <vt:lpstr>2. Pedometer</vt:lpstr>
      <vt:lpstr>What is Pedometer</vt:lpstr>
      <vt:lpstr>Implementation</vt:lpstr>
      <vt:lpstr>PowerPoint Presentation</vt:lpstr>
      <vt:lpstr>PowerPoint Presentation</vt:lpstr>
      <vt:lpstr>3. Heart rate sensor</vt:lpstr>
      <vt:lpstr>Heart Rate Sensor</vt:lpstr>
      <vt:lpstr>PowerPoint Presentation</vt:lpstr>
      <vt:lpstr>4. Emergency Syringe</vt:lpstr>
      <vt:lpstr>Emergency Syringe</vt:lpstr>
      <vt:lpstr>PowerPoint Presentation</vt:lpstr>
      <vt:lpstr> Bluetooth Module</vt:lpstr>
      <vt:lpstr>Bluetooth Module</vt:lpstr>
      <vt:lpstr> MIT app Inventor</vt:lpstr>
      <vt:lpstr>MIT APP INVENTOR</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Aayush</dc:creator>
  <cp:lastModifiedBy>Prakhar Srivastava</cp:lastModifiedBy>
  <cp:revision>13</cp:revision>
  <dcterms:modified xsi:type="dcterms:W3CDTF">2021-08-24T04:33:47Z</dcterms:modified>
</cp:coreProperties>
</file>